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6" r:id="rId3"/>
  </p:sldMasterIdLst>
  <p:notesMasterIdLst>
    <p:notesMasterId r:id="rId22"/>
  </p:notesMasterIdLst>
  <p:sldIdLst>
    <p:sldId id="294" r:id="rId4"/>
    <p:sldId id="403" r:id="rId5"/>
    <p:sldId id="405" r:id="rId6"/>
    <p:sldId id="392" r:id="rId7"/>
    <p:sldId id="393" r:id="rId8"/>
    <p:sldId id="404" r:id="rId9"/>
    <p:sldId id="394" r:id="rId10"/>
    <p:sldId id="408" r:id="rId11"/>
    <p:sldId id="395" r:id="rId12"/>
    <p:sldId id="409" r:id="rId13"/>
    <p:sldId id="398" r:id="rId14"/>
    <p:sldId id="396" r:id="rId15"/>
    <p:sldId id="406" r:id="rId16"/>
    <p:sldId id="399" r:id="rId17"/>
    <p:sldId id="400" r:id="rId18"/>
    <p:sldId id="401" r:id="rId19"/>
    <p:sldId id="402" r:id="rId20"/>
    <p:sldId id="40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53" autoAdjust="0"/>
    <p:restoredTop sz="71775" autoAdjust="0"/>
  </p:normalViewPr>
  <p:slideViewPr>
    <p:cSldViewPr snapToGrid="0">
      <p:cViewPr varScale="1">
        <p:scale>
          <a:sx n="56" d="100"/>
          <a:sy n="56" d="100"/>
        </p:scale>
        <p:origin x="777" y="2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D762C-BE05-4272-84A8-03F714ADC46B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C2097-C06A-40CE-BA83-685B985DF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75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ature_(machine_learning)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Feature_engineering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lculus" TargetMode="External"/><Relationship Id="rId7" Type="http://schemas.openxmlformats.org/officeDocument/2006/relationships/hyperlink" Target="https://en.wikipedia.org/wiki/Function_(mathematics)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unction_composition" TargetMode="External"/><Relationship Id="rId5" Type="http://schemas.openxmlformats.org/officeDocument/2006/relationships/hyperlink" Target="https://en.wikipedia.org/wiki/Derivative" TargetMode="External"/><Relationship Id="rId4" Type="http://schemas.openxmlformats.org/officeDocument/2006/relationships/hyperlink" Target="https://en.wikipedia.org/wiki/Formula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C82D0B-2745-43F5-A242-79DE1EE6F40C}" type="slidenum">
              <a:rPr kumimoji="0" lang="es-ES_tradnl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anose="02010600030101010101" pitchFamily="2" charset="-122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_tradnl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19" name="Rectangle 9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4463" y="573088"/>
            <a:ext cx="7153276" cy="4024312"/>
          </a:xfrm>
          <a:ln/>
        </p:spPr>
      </p:sp>
      <p:sp>
        <p:nvSpPr>
          <p:cNvPr id="922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555356" y="4913436"/>
            <a:ext cx="5844153" cy="225669"/>
          </a:xfrm>
          <a:noFill/>
        </p:spPr>
        <p:txBody>
          <a:bodyPr/>
          <a:lstStyle/>
          <a:p>
            <a:pPr eaLnBrk="1" hangingPunct="1"/>
            <a:endParaRPr lang="zh-CN" altLang="es-ES_tradnl" dirty="0"/>
          </a:p>
        </p:txBody>
      </p:sp>
    </p:spTree>
    <p:extLst>
      <p:ext uri="{BB962C8B-B14F-4D97-AF65-F5344CB8AC3E}">
        <p14:creationId xmlns:p14="http://schemas.microsoft.com/office/powerpoint/2010/main" val="3262691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Pretrained weights from </a:t>
            </a:r>
            <a:r>
              <a:rPr lang="en-US" altLang="zh-CN" dirty="0" err="1"/>
              <a:t>imagenet</a:t>
            </a:r>
            <a:r>
              <a:rPr lang="en-US" altLang="zh-CN" dirty="0"/>
              <a:t> 1000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Model will train faster and can have better performance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Already knows color and edges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236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Usual models only have one output, the highest probability one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Face attributes not mutually exclusive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Probability of each attribute being 0 or 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549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Stochastic gradient descent to optimize loss function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52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 err="1"/>
              <a:t>Gpu</a:t>
            </a:r>
            <a:r>
              <a:rPr lang="en-US" altLang="zh-CN" dirty="0"/>
              <a:t> faster than </a:t>
            </a:r>
            <a:r>
              <a:rPr lang="en-US" altLang="zh-CN" dirty="0" err="1"/>
              <a:t>cpu</a:t>
            </a:r>
            <a:r>
              <a:rPr lang="en-US" altLang="zh-CN" dirty="0"/>
              <a:t> for tensors</a:t>
            </a:r>
          </a:p>
          <a:p>
            <a:pPr marL="171450" indent="-171450">
              <a:buFontTx/>
              <a:buChar char="-"/>
            </a:pPr>
            <a:r>
              <a:rPr lang="zh-CN" altLang="en-US" dirty="0"/>
              <a:t>动态计算图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183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/>
              <a:t>继承</a:t>
            </a:r>
            <a:r>
              <a:rPr lang="en-US" altLang="zh-CN" dirty="0"/>
              <a:t>dataset, </a:t>
            </a:r>
            <a:r>
              <a:rPr lang="zh-CN" altLang="en-US" dirty="0"/>
              <a:t>准备数据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247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Loss = </a:t>
            </a:r>
            <a:r>
              <a:rPr lang="en-US" altLang="zh-CN" dirty="0" err="1"/>
              <a:t>nn.CrossEntropyLoss</a:t>
            </a:r>
            <a:r>
              <a:rPr lang="en-US" altLang="zh-CN" dirty="0"/>
              <a:t>()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Optimizer is SGD (stochastic gradient descent)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/>
              <a:t>Evaluate = </a:t>
            </a:r>
            <a:r>
              <a:rPr lang="zh-CN" altLang="zh-CN" dirty="0"/>
              <a:t>评估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Precision = how much of the flag = 1 is actually 1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Recall = how much of the actually 1s found by model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Average precision score = area under precision recall curve = model performance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799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Recall of model at different precisions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Resnet50 chosen for better performance on necktie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Cutoffs adjusted due to low recall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157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/>
              <a:t>Percentage of people flagged as 0 or 1 with overdue loans</a:t>
            </a:r>
          </a:p>
          <a:p>
            <a:pPr marL="171450" indent="-171450">
              <a:buFontTx/>
              <a:buChar char="-"/>
            </a:pPr>
            <a:r>
              <a:rPr lang="zh-CN" altLang="en-US" dirty="0"/>
              <a:t>模型判为有</a:t>
            </a:r>
            <a:r>
              <a:rPr lang="en-US" altLang="zh-CN" dirty="0"/>
              <a:t>eyeglasses</a:t>
            </a:r>
            <a:r>
              <a:rPr lang="zh-CN" altLang="en-US" dirty="0"/>
              <a:t>的人的</a:t>
            </a:r>
            <a:r>
              <a:rPr lang="en-US" altLang="zh-CN" dirty="0"/>
              <a:t>overdue rate</a:t>
            </a:r>
            <a:r>
              <a:rPr lang="zh-CN" altLang="en-US" dirty="0"/>
              <a:t>是没有这个属性的人的百分之</a:t>
            </a:r>
            <a:r>
              <a:rPr lang="en-US" altLang="zh-CN" dirty="0"/>
              <a:t>69,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dirty="0"/>
              <a:t>模型判为有</a:t>
            </a:r>
            <a:r>
              <a:rPr lang="en-US" altLang="zh-CN" dirty="0"/>
              <a:t>Heavy makeup</a:t>
            </a:r>
            <a:r>
              <a:rPr lang="zh-CN" altLang="en-US" dirty="0"/>
              <a:t>的人的</a:t>
            </a:r>
            <a:r>
              <a:rPr lang="en-US" altLang="zh-CN" dirty="0"/>
              <a:t>overdue rate</a:t>
            </a:r>
            <a:r>
              <a:rPr lang="zh-CN" altLang="en-US" dirty="0"/>
              <a:t>是没有这个属性的人的百分之</a:t>
            </a:r>
            <a:r>
              <a:rPr lang="en-US" altLang="zh-CN" dirty="0"/>
              <a:t>72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dirty="0"/>
              <a:t>模型判为有</a:t>
            </a:r>
            <a:r>
              <a:rPr lang="en-US" altLang="zh-CN" dirty="0"/>
              <a:t>Necktie</a:t>
            </a:r>
            <a:r>
              <a:rPr lang="zh-CN" altLang="en-US" dirty="0"/>
              <a:t>的人的</a:t>
            </a:r>
            <a:r>
              <a:rPr lang="en-US" altLang="zh-CN" dirty="0"/>
              <a:t>overdue rate</a:t>
            </a:r>
            <a:r>
              <a:rPr lang="zh-CN" altLang="en-US" dirty="0"/>
              <a:t>是没有这个属性的人的百分之</a:t>
            </a:r>
            <a:r>
              <a:rPr lang="en-US" altLang="zh-CN" dirty="0"/>
              <a:t>82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dirty="0"/>
              <a:t>有</a:t>
            </a:r>
            <a:r>
              <a:rPr lang="en-US" altLang="zh-CN" dirty="0"/>
              <a:t>eyeglasses</a:t>
            </a:r>
            <a:r>
              <a:rPr lang="zh-CN" altLang="en-US" dirty="0"/>
              <a:t>的人是全部的人的</a:t>
            </a:r>
            <a:r>
              <a:rPr lang="en-US" altLang="zh-CN" dirty="0"/>
              <a:t>13.4%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5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项目背景 </a:t>
            </a:r>
            <a:r>
              <a:rPr lang="en-US" altLang="zh-CN" dirty="0"/>
              <a:t>(Project Background)</a:t>
            </a:r>
          </a:p>
          <a:p>
            <a:pPr marL="171450" indent="-171450">
              <a:buFontTx/>
              <a:buChar char="-"/>
            </a:pPr>
            <a:r>
              <a:rPr lang="zh-CN" altLang="en-US" dirty="0"/>
              <a:t>目的 </a:t>
            </a:r>
            <a:r>
              <a:rPr lang="en-US" altLang="zh-CN" dirty="0"/>
              <a:t>(Objective)</a:t>
            </a:r>
          </a:p>
          <a:p>
            <a:pPr marL="171450" indent="-171450">
              <a:buFontTx/>
              <a:buChar char="-"/>
            </a:pPr>
            <a:r>
              <a:rPr lang="zh-CN" altLang="en-US" dirty="0"/>
              <a:t>数据集</a:t>
            </a:r>
            <a:r>
              <a:rPr lang="en-US" altLang="zh-CN" dirty="0"/>
              <a:t> (Dataset) </a:t>
            </a:r>
            <a:r>
              <a:rPr lang="zh-CN" altLang="en-US" dirty="0"/>
              <a:t>香港中文大学发布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卷积神经网络结构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/>
              <a:t>Layer levels and abstraction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Representation learning -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allows a system to automatically discover the representations needed for </a:t>
            </a:r>
            <a:r>
              <a:rPr lang="en-US" altLang="zh-C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Feature (machine learning)"/>
              </a:rPr>
              <a:t>feature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detection or classification from raw data. This replaces 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（手工）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manual </a:t>
            </a:r>
            <a:r>
              <a:rPr lang="en-US" altLang="zh-C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Feature engineering"/>
              </a:rPr>
              <a:t>feature engineering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allows a machine to both learn the features and use them to perform a specific task.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不需要手工设计，里面是</a:t>
            </a:r>
            <a:r>
              <a:rPr lang="en-US" altLang="zh-CN" dirty="0"/>
              <a:t>black box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Less parameters because locally connected, parameter sharing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841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卷积操作</a:t>
            </a:r>
            <a:r>
              <a:rPr lang="en-US" altLang="zh-CN" dirty="0"/>
              <a:t> (convolution operation)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Parameter sharing – kernel uses same weights for each operation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Locally connected – each output neuron only connected to 3 * 3 input neurons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Parameter counts FC = 25 * 9 = 225 CNN = 9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Each layer uses multiple kernels to extract different features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600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真实世界的问题大多是是</a:t>
            </a:r>
            <a:r>
              <a:rPr lang="en-US" altLang="zh-CN" dirty="0"/>
              <a:t>non linear</a:t>
            </a:r>
            <a:r>
              <a:rPr lang="zh-CN" altLang="en-US" dirty="0"/>
              <a:t>的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需要用</a:t>
            </a:r>
            <a:r>
              <a:rPr lang="en-US" altLang="zh-CN" dirty="0"/>
              <a:t>non linear</a:t>
            </a:r>
            <a:r>
              <a:rPr lang="zh-CN" altLang="en-US" dirty="0"/>
              <a:t>的</a:t>
            </a:r>
            <a:r>
              <a:rPr lang="en-US" altLang="zh-CN" dirty="0"/>
              <a:t>active function</a:t>
            </a:r>
            <a:r>
              <a:rPr lang="zh-CN" altLang="en-US" dirty="0"/>
              <a:t>去近似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 err="1"/>
              <a:t>ReLU</a:t>
            </a:r>
            <a:r>
              <a:rPr lang="en-US" altLang="zh-CN" dirty="0"/>
              <a:t> = rectified linear unit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No gradient saturation (slow training)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CNN</a:t>
            </a:r>
            <a:r>
              <a:rPr lang="zh-CN" altLang="en-US" dirty="0"/>
              <a:t>很多层 </a:t>
            </a:r>
            <a:r>
              <a:rPr lang="en-US" altLang="zh-CN" dirty="0"/>
              <a:t>= chain rule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Gradient vanishing =  chain rule</a:t>
            </a:r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altLang="zh-C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Calculus"/>
              </a:rPr>
              <a:t>calculus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 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chain rule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altLang="zh-C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Formula"/>
              </a:rPr>
              <a:t>formula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compute the </a:t>
            </a:r>
            <a:r>
              <a:rPr lang="en-US" altLang="zh-C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Derivative"/>
              </a:rPr>
              <a:t>derivative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 </a:t>
            </a:r>
            <a:r>
              <a:rPr lang="en-US" altLang="zh-C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Function composition"/>
              </a:rPr>
              <a:t>composite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Function (mathematics)"/>
              </a:rPr>
              <a:t>function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Easier backpropagation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93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r>
              <a:rPr lang="zh-CN" altLang="en-US" dirty="0"/>
              <a:t>降低输出尺寸 </a:t>
            </a:r>
            <a:r>
              <a:rPr lang="en-US" altLang="zh-CN" dirty="0"/>
              <a:t>= </a:t>
            </a:r>
            <a:r>
              <a:rPr lang="zh-CN" altLang="en-US" dirty="0"/>
              <a:t>降低了参数和算力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最大值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平均值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2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最后有</a:t>
            </a:r>
            <a:r>
              <a:rPr lang="en-US" altLang="zh-CN" dirty="0"/>
              <a:t>fully connected layer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Flattened</a:t>
            </a:r>
            <a:r>
              <a:rPr lang="zh-CN" altLang="en-US" dirty="0"/>
              <a:t>不会失去空间信息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 err="1"/>
              <a:t>Softmax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5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 err="1"/>
              <a:t>ResNet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improved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Deeper plain CNNs should work better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Deeper </a:t>
            </a:r>
            <a:r>
              <a:rPr lang="en-US" altLang="zh-CN" dirty="0" err="1"/>
              <a:t>Resnets</a:t>
            </a:r>
            <a:r>
              <a:rPr lang="en-US" altLang="zh-CN" dirty="0"/>
              <a:t> do not perform worse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552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Gradient calculated directly against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C2097-C06A-40CE-BA83-685B985DFD2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95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tiff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emf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tif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5.emf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tiff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2"/>
            <a:ext cx="12192000" cy="6871508"/>
          </a:xfrm>
          <a:prstGeom prst="rect">
            <a:avLst/>
          </a:prstGeom>
        </p:spPr>
      </p:pic>
      <p:sp>
        <p:nvSpPr>
          <p:cNvPr id="26" name="直角三角形 25"/>
          <p:cNvSpPr/>
          <p:nvPr userDrawn="1"/>
        </p:nvSpPr>
        <p:spPr>
          <a:xfrm flipV="1">
            <a:off x="0" y="-1"/>
            <a:ext cx="2489200" cy="3532180"/>
          </a:xfrm>
          <a:prstGeom prst="rtTriangle">
            <a:avLst/>
          </a:prstGeom>
          <a:solidFill>
            <a:schemeClr val="tx2">
              <a:alpha val="5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33" b="0" i="0" u="none" strike="noStrike" kern="1200" cap="none" spc="0" normalizeH="0" baseline="0" noProof="0" dirty="0" err="1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3" name="直角三角形 72"/>
          <p:cNvSpPr/>
          <p:nvPr userDrawn="1"/>
        </p:nvSpPr>
        <p:spPr>
          <a:xfrm flipV="1">
            <a:off x="1" y="1"/>
            <a:ext cx="6096001" cy="1574817"/>
          </a:xfrm>
          <a:prstGeom prst="rtTriangle">
            <a:avLst/>
          </a:prstGeom>
          <a:solidFill>
            <a:schemeClr val="tx2">
              <a:alpha val="6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33" b="0" i="0" u="none" strike="noStrike" kern="1200" cap="none" spc="0" normalizeH="0" baseline="0" noProof="0" dirty="0" err="1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315" name="Rectangle 1027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286001" y="4504544"/>
            <a:ext cx="5815103" cy="287259"/>
          </a:xfrm>
        </p:spPr>
        <p:txBody>
          <a:bodyPr wrap="square">
            <a:spAutoFit/>
          </a:bodyPr>
          <a:lstStyle>
            <a:lvl1pPr algn="l"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3314" name="Rectangle 1026"/>
          <p:cNvSpPr>
            <a:spLocks noGrp="1" noChangeArrowheads="1"/>
          </p:cNvSpPr>
          <p:nvPr userDrawn="1">
            <p:ph type="ctrTitle"/>
          </p:nvPr>
        </p:nvSpPr>
        <p:spPr>
          <a:xfrm>
            <a:off x="2286001" y="2730833"/>
            <a:ext cx="5815103" cy="656591"/>
          </a:xfrm>
          <a:prstGeom prst="rect">
            <a:avLst/>
          </a:prstGeom>
        </p:spPr>
        <p:txBody>
          <a:bodyPr anchor="ctr" anchorCtr="0"/>
          <a:lstStyle>
            <a:lvl1pPr algn="l">
              <a:defRPr sz="4267" b="0" spc="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06580" y="1099723"/>
            <a:ext cx="3177869" cy="563008"/>
          </a:xfrm>
          <a:prstGeom prst="rect">
            <a:avLst/>
          </a:prstGeom>
        </p:spPr>
      </p:pic>
      <p:sp>
        <p:nvSpPr>
          <p:cNvPr id="72" name="直角三角形 71"/>
          <p:cNvSpPr/>
          <p:nvPr userDrawn="1"/>
        </p:nvSpPr>
        <p:spPr>
          <a:xfrm flipH="1">
            <a:off x="6485467" y="5479979"/>
            <a:ext cx="5706533" cy="1378021"/>
          </a:xfrm>
          <a:prstGeom prst="rtTriangle">
            <a:avLst/>
          </a:prstGeom>
          <a:solidFill>
            <a:schemeClr val="tx2">
              <a:alpha val="5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33" b="0" i="0" u="none" strike="noStrike" kern="1200" cap="none" spc="0" normalizeH="0" baseline="0" noProof="0" dirty="0" err="1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18446" y="8469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21646" y="86727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24846" y="88759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28046" y="90791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231246" y="92823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434446" y="9485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637646" y="96887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840846" y="98919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2044046" y="100951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2247246" y="102983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2450446" y="10501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141295" y="6437533"/>
            <a:ext cx="2920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4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62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61986" y="271077"/>
            <a:ext cx="9947215" cy="410369"/>
          </a:xfrm>
        </p:spPr>
        <p:txBody>
          <a:bodyPr/>
          <a:lstStyle>
            <a:lvl1pPr>
              <a:defRPr spc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Slide Number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5893892" y="6481886"/>
            <a:ext cx="165109" cy="16421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C328C1-A84F-4A39-A664-DBA00541A8C6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90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28F9D-CAA2-41F6-9ED3-5CA61739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B0C88-4AF5-4EBB-A14F-913E56E3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677402-1368-4FA0-ADC1-6E19D4DB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9EE3-AB2F-4D1B-9F22-897F0868A453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8CB2A3-83A3-470B-8CCD-BACA0ED40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15B2F3-E6E2-40AA-BFFF-412E5C11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77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B0370-131C-43A2-9ACD-0DDCCF84C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E9B1F4-2BF7-4E74-B18A-5BAD80171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4EE5DE-DA01-4242-B876-A28388428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274D68-9DF1-47F2-B55A-49B97C78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9EE3-AB2F-4D1B-9F22-897F0868A453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39CC00-4AFE-4E23-AB62-F3D69814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BCA6E8-351C-4301-9CD5-0C80EF1C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73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2"/>
            <a:ext cx="12192000" cy="6871508"/>
          </a:xfrm>
          <a:prstGeom prst="rect">
            <a:avLst/>
          </a:prstGeom>
        </p:spPr>
      </p:pic>
      <p:sp>
        <p:nvSpPr>
          <p:cNvPr id="26" name="直角三角形 25"/>
          <p:cNvSpPr/>
          <p:nvPr userDrawn="1"/>
        </p:nvSpPr>
        <p:spPr>
          <a:xfrm flipV="1">
            <a:off x="0" y="-1"/>
            <a:ext cx="2489200" cy="3532180"/>
          </a:xfrm>
          <a:prstGeom prst="rtTriangle">
            <a:avLst/>
          </a:prstGeom>
          <a:solidFill>
            <a:schemeClr val="tx2">
              <a:alpha val="5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 err="1">
              <a:solidFill>
                <a:schemeClr val="tx1"/>
              </a:solidFill>
            </a:endParaRPr>
          </a:p>
        </p:txBody>
      </p:sp>
      <p:sp>
        <p:nvSpPr>
          <p:cNvPr id="73" name="直角三角形 72"/>
          <p:cNvSpPr/>
          <p:nvPr userDrawn="1"/>
        </p:nvSpPr>
        <p:spPr>
          <a:xfrm flipV="1">
            <a:off x="1" y="1"/>
            <a:ext cx="6096001" cy="1574817"/>
          </a:xfrm>
          <a:prstGeom prst="rtTriangle">
            <a:avLst/>
          </a:prstGeom>
          <a:solidFill>
            <a:schemeClr val="tx2">
              <a:alpha val="6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3315" name="Rectangle 1027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286001" y="4504544"/>
            <a:ext cx="5815103" cy="287259"/>
          </a:xfrm>
        </p:spPr>
        <p:txBody>
          <a:bodyPr wrap="square">
            <a:spAutoFit/>
          </a:bodyPr>
          <a:lstStyle>
            <a:lvl1pPr algn="l"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3314" name="Rectangle 1026"/>
          <p:cNvSpPr>
            <a:spLocks noGrp="1" noChangeArrowheads="1"/>
          </p:cNvSpPr>
          <p:nvPr userDrawn="1">
            <p:ph type="ctrTitle"/>
          </p:nvPr>
        </p:nvSpPr>
        <p:spPr>
          <a:xfrm>
            <a:off x="2286001" y="2730833"/>
            <a:ext cx="5815103" cy="656591"/>
          </a:xfrm>
          <a:prstGeom prst="rect">
            <a:avLst/>
          </a:prstGeom>
        </p:spPr>
        <p:txBody>
          <a:bodyPr anchor="ctr" anchorCtr="0"/>
          <a:lstStyle>
            <a:lvl1pPr algn="l">
              <a:defRPr sz="4267" b="0" spc="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06580" y="1099723"/>
            <a:ext cx="3177869" cy="563008"/>
          </a:xfrm>
          <a:prstGeom prst="rect">
            <a:avLst/>
          </a:prstGeom>
        </p:spPr>
      </p:pic>
      <p:sp>
        <p:nvSpPr>
          <p:cNvPr id="72" name="直角三角形 71"/>
          <p:cNvSpPr/>
          <p:nvPr userDrawn="1"/>
        </p:nvSpPr>
        <p:spPr>
          <a:xfrm flipH="1">
            <a:off x="6485467" y="5479979"/>
            <a:ext cx="5706533" cy="1378021"/>
          </a:xfrm>
          <a:prstGeom prst="rtTriangle">
            <a:avLst/>
          </a:prstGeom>
          <a:solidFill>
            <a:schemeClr val="tx2">
              <a:alpha val="5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 err="1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18446" y="8469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21646" y="86727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24846" y="88759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28046" y="90791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231246" y="92823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434446" y="9485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637646" y="96887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840846" y="98919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2044046" y="100951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2247246" y="102983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2450446" y="10501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141295" y="6437533"/>
            <a:ext cx="2920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i="1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400" b="1" i="1" kern="0" dirty="0">
                <a:solidFill>
                  <a:schemeClr val="bg1"/>
                </a:solidFill>
              </a:rPr>
              <a:t>Risk | Revenue | Refine</a:t>
            </a:r>
            <a:endParaRPr lang="zh-CN" altLang="en-US" sz="1400" b="1" i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6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对象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61986" y="271077"/>
            <a:ext cx="9947215" cy="410369"/>
          </a:xfrm>
        </p:spPr>
        <p:txBody>
          <a:bodyPr/>
          <a:lstStyle>
            <a:lvl1pPr>
              <a:defRPr spc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Slide Number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5893892" y="6481886"/>
            <a:ext cx="165109" cy="16421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ctr"/>
            <a:fld id="{42C328C1-A84F-4A39-A664-DBA00541A8C6}" type="slidenum">
              <a:rPr lang="en-US" sz="1067" baseline="0" noProof="0" smtClean="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1067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30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2"/>
            <a:ext cx="12192000" cy="6871508"/>
          </a:xfrm>
          <a:prstGeom prst="rect">
            <a:avLst/>
          </a:prstGeom>
        </p:spPr>
      </p:pic>
      <p:sp>
        <p:nvSpPr>
          <p:cNvPr id="26" name="直角三角形 25"/>
          <p:cNvSpPr/>
          <p:nvPr userDrawn="1"/>
        </p:nvSpPr>
        <p:spPr>
          <a:xfrm flipV="1">
            <a:off x="0" y="-1"/>
            <a:ext cx="2489200" cy="3532180"/>
          </a:xfrm>
          <a:prstGeom prst="rtTriangle">
            <a:avLst/>
          </a:prstGeom>
          <a:solidFill>
            <a:schemeClr val="tx2">
              <a:alpha val="5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33" dirty="0" err="1">
              <a:solidFill>
                <a:srgbClr val="282828"/>
              </a:solidFill>
            </a:endParaRPr>
          </a:p>
        </p:txBody>
      </p:sp>
      <p:sp>
        <p:nvSpPr>
          <p:cNvPr id="73" name="直角三角形 72"/>
          <p:cNvSpPr/>
          <p:nvPr userDrawn="1"/>
        </p:nvSpPr>
        <p:spPr>
          <a:xfrm flipV="1">
            <a:off x="1" y="1"/>
            <a:ext cx="6096001" cy="1574817"/>
          </a:xfrm>
          <a:prstGeom prst="rtTriangle">
            <a:avLst/>
          </a:prstGeom>
          <a:solidFill>
            <a:schemeClr val="tx2">
              <a:alpha val="6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33" dirty="0" err="1">
              <a:solidFill>
                <a:srgbClr val="282828"/>
              </a:solidFill>
            </a:endParaRPr>
          </a:p>
        </p:txBody>
      </p:sp>
      <p:sp>
        <p:nvSpPr>
          <p:cNvPr id="13315" name="Rectangle 1027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286001" y="4504544"/>
            <a:ext cx="5815103" cy="287259"/>
          </a:xfrm>
        </p:spPr>
        <p:txBody>
          <a:bodyPr wrap="square">
            <a:spAutoFit/>
          </a:bodyPr>
          <a:lstStyle>
            <a:lvl1pPr algn="l"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3314" name="Rectangle 1026"/>
          <p:cNvSpPr>
            <a:spLocks noGrp="1" noChangeArrowheads="1"/>
          </p:cNvSpPr>
          <p:nvPr userDrawn="1">
            <p:ph type="ctrTitle"/>
          </p:nvPr>
        </p:nvSpPr>
        <p:spPr>
          <a:xfrm>
            <a:off x="2286001" y="2730833"/>
            <a:ext cx="5815103" cy="656591"/>
          </a:xfrm>
          <a:prstGeom prst="rect">
            <a:avLst/>
          </a:prstGeom>
        </p:spPr>
        <p:txBody>
          <a:bodyPr anchor="ctr" anchorCtr="0"/>
          <a:lstStyle>
            <a:lvl1pPr algn="l">
              <a:defRPr sz="4267" b="0" spc="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noProof="0" dirty="0"/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06580" y="1099723"/>
            <a:ext cx="3177869" cy="563008"/>
          </a:xfrm>
          <a:prstGeom prst="rect">
            <a:avLst/>
          </a:prstGeom>
        </p:spPr>
      </p:pic>
      <p:sp>
        <p:nvSpPr>
          <p:cNvPr id="72" name="直角三角形 71"/>
          <p:cNvSpPr/>
          <p:nvPr userDrawn="1"/>
        </p:nvSpPr>
        <p:spPr>
          <a:xfrm flipH="1">
            <a:off x="6485467" y="5479979"/>
            <a:ext cx="5706533" cy="1378021"/>
          </a:xfrm>
          <a:prstGeom prst="rtTriangle">
            <a:avLst/>
          </a:prstGeom>
          <a:solidFill>
            <a:schemeClr val="tx2">
              <a:alpha val="5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133" dirty="0" err="1">
              <a:solidFill>
                <a:srgbClr val="282828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18446" y="8469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21646" y="86727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24846" y="88759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28046" y="90791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231246" y="92823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434446" y="9485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637646" y="96887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840846" y="98919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2044046" y="100951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2247246" y="102983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2450446" y="10501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141295" y="6437533"/>
            <a:ext cx="2920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i="1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400" b="1" i="1" kern="0" dirty="0">
                <a:solidFill>
                  <a:srgbClr val="FFFFFF"/>
                </a:solidFill>
              </a:rPr>
              <a:t>Risk | Revenue | Refine</a:t>
            </a:r>
            <a:endParaRPr lang="zh-CN" altLang="en-US" sz="1400" b="1" i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8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61986" y="271077"/>
            <a:ext cx="9947215" cy="410369"/>
          </a:xfrm>
        </p:spPr>
        <p:txBody>
          <a:bodyPr/>
          <a:lstStyle>
            <a:lvl1pPr>
              <a:defRPr spc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Slide Number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5893892" y="6481886"/>
            <a:ext cx="165109" cy="16421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42C328C1-A84F-4A39-A664-DBA00541A8C6}" type="slidenum">
              <a:rPr lang="en-US" sz="1067" smtClean="0">
                <a:solidFill>
                  <a:srgbClr val="FFFFFF">
                    <a:lumMod val="50000"/>
                  </a:srgbClr>
                </a:solidFill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67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11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4.bin"/><Relationship Id="rId5" Type="http://schemas.openxmlformats.org/officeDocument/2006/relationships/tags" Target="../tags/tag5.xml"/><Relationship Id="rId4" Type="http://schemas.openxmlformats.org/officeDocument/2006/relationships/vmlDrawing" Target="../drawings/vmlDrawing4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tags" Target="../tags/tag9.xml"/><Relationship Id="rId4" Type="http://schemas.openxmlformats.org/officeDocument/2006/relationships/vmlDrawing" Target="../drawings/vmlDrawing7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1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7"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0995479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marR="0" lvl="0" indent="0" algn="r" defTabSz="11937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  <a:endParaRPr lang="en-US" altLang="zh-CN" noProof="0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61986" y="271077"/>
            <a:ext cx="11725484" cy="41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 dirty="0"/>
              <a:t>单击此处编辑母版标题样式</a:t>
            </a:r>
            <a:endParaRPr lang="en-US" altLang="zh-CN" noProof="0" dirty="0"/>
          </a:p>
        </p:txBody>
      </p:sp>
      <p:sp>
        <p:nvSpPr>
          <p:cNvPr id="6" name="矩形 5"/>
          <p:cNvSpPr/>
          <p:nvPr/>
        </p:nvSpPr>
        <p:spPr>
          <a:xfrm>
            <a:off x="418446" y="8469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1646" y="86727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4846" y="88759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260" y="6379117"/>
            <a:ext cx="2920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风险管理 </a:t>
            </a:r>
            <a:r>
              <a:rPr kumimoji="0" lang="en-US" altLang="zh-CN" sz="1400" b="1" i="1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Risk | Revenue | Refine</a:t>
            </a:r>
            <a:endParaRPr kumimoji="0" lang="zh-CN" altLang="en-US" sz="1400" b="1" i="1" u="none" strike="noStrike" kern="0" cap="none" spc="0" normalizeH="0" baseline="0" noProof="0" dirty="0">
              <a:ln>
                <a:noFill/>
              </a:ln>
              <a:solidFill>
                <a:srgbClr val="0062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1173" y="6509273"/>
            <a:ext cx="1176297" cy="208399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>
          <a:xfrm>
            <a:off x="3798727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EB497-1972-5F4D-854C-01CD9ABC8B3D}" type="slidenum"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282828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282828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81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70" r:id="rId4"/>
  </p:sldLayoutIdLst>
  <p:hf hdr="0" ftr="0" dt="0"/>
  <p:txStyles>
    <p:titleStyle>
      <a:lvl1pPr algn="l" defTabSz="1193770" rtl="0" eaLnBrk="1" fontAlgn="base" hangingPunct="1">
        <a:spcBef>
          <a:spcPct val="0"/>
        </a:spcBef>
        <a:spcAft>
          <a:spcPct val="0"/>
        </a:spcAft>
        <a:tabLst>
          <a:tab pos="482588" algn="l"/>
        </a:tabLst>
        <a:defRPr sz="2667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2pPr>
      <a:lvl3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3pPr>
      <a:lvl4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4pPr>
      <a:lvl5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5pPr>
      <a:lvl6pPr marL="609585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6pPr>
      <a:lvl7pPr marL="1219170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7pPr>
      <a:lvl8pPr marL="1828754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8pPr>
      <a:lvl9pPr marL="2438339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2133" baseline="0">
          <a:solidFill>
            <a:schemeClr val="tx1"/>
          </a:solidFill>
          <a:latin typeface="+mn-lt"/>
          <a:ea typeface="+mn-ea"/>
          <a:cs typeface="+mn-cs"/>
        </a:defRPr>
      </a:lvl1pPr>
      <a:lvl2pPr marL="258227" indent="-256111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2133" baseline="0">
          <a:solidFill>
            <a:schemeClr val="tx1"/>
          </a:solidFill>
          <a:latin typeface="+mn-lt"/>
        </a:defRPr>
      </a:lvl2pPr>
      <a:lvl3pPr marL="609585" indent="-34924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2133" baseline="0">
          <a:solidFill>
            <a:schemeClr val="tx1"/>
          </a:solidFill>
          <a:latin typeface="+mn-lt"/>
        </a:defRPr>
      </a:lvl3pPr>
      <a:lvl4pPr marL="819130" indent="-207428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2133" baseline="0">
          <a:solidFill>
            <a:schemeClr val="tx1"/>
          </a:solidFill>
          <a:latin typeface="+mn-lt"/>
        </a:defRPr>
      </a:lvl4pPr>
      <a:lvl5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 baseline="0">
          <a:solidFill>
            <a:schemeClr val="tx1"/>
          </a:solidFill>
          <a:latin typeface="+mn-lt"/>
        </a:defRPr>
      </a:lvl5pPr>
      <a:lvl6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6pPr>
      <a:lvl7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7pPr>
      <a:lvl8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8pPr>
      <a:lvl9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0" y="1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8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0995479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1193770"/>
            <a:endParaRPr lang="en-US" altLang="zh-CN" sz="1067" noProof="0">
              <a:solidFill>
                <a:srgbClr val="000000"/>
              </a:solidFill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  <a:endParaRPr lang="en-US" altLang="zh-CN" noProof="0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61986" y="271077"/>
            <a:ext cx="11725484" cy="41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 dirty="0"/>
              <a:t>单击此处编辑母版标题样式</a:t>
            </a:r>
            <a:endParaRPr lang="en-US" altLang="zh-CN" noProof="0" dirty="0"/>
          </a:p>
        </p:txBody>
      </p:sp>
      <p:sp>
        <p:nvSpPr>
          <p:cNvPr id="6" name="矩形 5"/>
          <p:cNvSpPr/>
          <p:nvPr/>
        </p:nvSpPr>
        <p:spPr>
          <a:xfrm>
            <a:off x="418446" y="8469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1646" y="86727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4846" y="88759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</a:rPr>
              <a:t>风险管理 </a:t>
            </a:r>
            <a:r>
              <a:rPr lang="en-US" altLang="zh-CN" sz="1600" kern="0" dirty="0">
                <a:solidFill>
                  <a:schemeClr val="bg1"/>
                </a:solidFill>
              </a:rPr>
              <a:t>Risk | Revenue | Refine</a:t>
            </a:r>
            <a:endParaRPr lang="zh-CN" altLang="en-US" sz="1600" kern="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260" y="6379117"/>
            <a:ext cx="2920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i="1" kern="0" dirty="0">
                <a:solidFill>
                  <a:srgbClr val="0062FF"/>
                </a:solidFill>
              </a:rPr>
              <a:t>风险管理 </a:t>
            </a:r>
            <a:r>
              <a:rPr lang="en-US" altLang="zh-CN" sz="1400" b="1" i="1" kern="0" dirty="0">
                <a:solidFill>
                  <a:srgbClr val="0062FF"/>
                </a:solidFill>
              </a:rPr>
              <a:t>Risk | Revenue | Refine</a:t>
            </a:r>
            <a:endParaRPr lang="zh-CN" altLang="en-US" sz="1400" b="1" i="1" kern="0" dirty="0">
              <a:solidFill>
                <a:srgbClr val="0062F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1173" y="6509273"/>
            <a:ext cx="1176297" cy="208399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>
          <a:xfrm>
            <a:off x="3798727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EB497-1972-5F4D-854C-01CD9ABC8B3D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66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ftr="0" dt="0"/>
  <p:txStyles>
    <p:titleStyle>
      <a:lvl1pPr algn="l" defTabSz="1193770" rtl="0" eaLnBrk="1" fontAlgn="base" hangingPunct="1">
        <a:spcBef>
          <a:spcPct val="0"/>
        </a:spcBef>
        <a:spcAft>
          <a:spcPct val="0"/>
        </a:spcAft>
        <a:tabLst>
          <a:tab pos="482588" algn="l"/>
        </a:tabLst>
        <a:defRPr sz="2667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2pPr>
      <a:lvl3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3pPr>
      <a:lvl4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4pPr>
      <a:lvl5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5pPr>
      <a:lvl6pPr marL="609585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6pPr>
      <a:lvl7pPr marL="1219170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7pPr>
      <a:lvl8pPr marL="1828754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8pPr>
      <a:lvl9pPr marL="2438339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2133" baseline="0">
          <a:solidFill>
            <a:schemeClr val="tx1"/>
          </a:solidFill>
          <a:latin typeface="+mn-lt"/>
          <a:ea typeface="+mn-ea"/>
          <a:cs typeface="+mn-cs"/>
        </a:defRPr>
      </a:lvl1pPr>
      <a:lvl2pPr marL="258227" indent="-256111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2133" baseline="0">
          <a:solidFill>
            <a:schemeClr val="tx1"/>
          </a:solidFill>
          <a:latin typeface="+mn-lt"/>
        </a:defRPr>
      </a:lvl2pPr>
      <a:lvl3pPr marL="609585" indent="-34924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2133" baseline="0">
          <a:solidFill>
            <a:schemeClr val="tx1"/>
          </a:solidFill>
          <a:latin typeface="+mn-lt"/>
        </a:defRPr>
      </a:lvl3pPr>
      <a:lvl4pPr marL="819130" indent="-207428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2133" baseline="0">
          <a:solidFill>
            <a:schemeClr val="tx1"/>
          </a:solidFill>
          <a:latin typeface="+mn-lt"/>
        </a:defRPr>
      </a:lvl4pPr>
      <a:lvl5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 baseline="0">
          <a:solidFill>
            <a:schemeClr val="tx1"/>
          </a:solidFill>
          <a:latin typeface="+mn-lt"/>
        </a:defRPr>
      </a:lvl5pPr>
      <a:lvl6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6pPr>
      <a:lvl7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7pPr>
      <a:lvl8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8pPr>
      <a:lvl9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0" y="1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7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215979" cy="1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10995479" y="37255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11937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67">
              <a:solidFill>
                <a:srgbClr val="000000"/>
              </a:solidFill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  <a:endParaRPr lang="en-US" altLang="zh-CN" noProof="0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61986" y="271077"/>
            <a:ext cx="11725484" cy="41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 dirty="0"/>
              <a:t>单击此处编辑母版标题样式</a:t>
            </a:r>
            <a:endParaRPr lang="en-US" altLang="zh-CN" noProof="0" dirty="0"/>
          </a:p>
        </p:txBody>
      </p:sp>
      <p:sp>
        <p:nvSpPr>
          <p:cNvPr id="6" name="矩形 5"/>
          <p:cNvSpPr/>
          <p:nvPr userDrawn="1"/>
        </p:nvSpPr>
        <p:spPr>
          <a:xfrm>
            <a:off x="418446" y="84695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21646" y="86727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824846" y="8875924"/>
            <a:ext cx="551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>
                <a:solidFill>
                  <a:srgbClr val="FFFFFF"/>
                </a:solidFill>
              </a:rPr>
              <a:t>风险管理 </a:t>
            </a:r>
            <a:r>
              <a:rPr lang="en-US" altLang="zh-CN" sz="1600" kern="0" dirty="0">
                <a:solidFill>
                  <a:srgbClr val="FFFFFF"/>
                </a:solidFill>
              </a:rPr>
              <a:t>Risk | Revenue | Refine</a:t>
            </a:r>
            <a:endParaRPr lang="zh-CN" altLang="en-US" sz="1600" kern="0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12260" y="6379117"/>
            <a:ext cx="2920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i="1" kern="0" dirty="0">
                <a:solidFill>
                  <a:srgbClr val="0062FF"/>
                </a:solidFill>
              </a:rPr>
              <a:t>风险管理 </a:t>
            </a:r>
            <a:r>
              <a:rPr lang="en-US" altLang="zh-CN" sz="1400" b="1" i="1" kern="0" dirty="0">
                <a:solidFill>
                  <a:srgbClr val="0062FF"/>
                </a:solidFill>
              </a:rPr>
              <a:t>Risk | Revenue | Refine</a:t>
            </a:r>
            <a:endParaRPr lang="zh-CN" altLang="en-US" sz="1400" b="1" i="1" kern="0" dirty="0">
              <a:solidFill>
                <a:srgbClr val="0062F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711173" y="6509273"/>
            <a:ext cx="1176297" cy="208399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>
          <a:xfrm>
            <a:off x="3798727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1AEB497-1972-5F4D-854C-01CD9ABC8B3D}" type="slidenum">
              <a:rPr kumimoji="1" lang="zh-CN" altLang="en-US" smtClean="0">
                <a:solidFill>
                  <a:srgbClr val="282828">
                    <a:tint val="75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CN" altLang="en-US" dirty="0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9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lvl1pPr algn="l" defTabSz="1193770" rtl="0" eaLnBrk="1" fontAlgn="base" hangingPunct="1">
        <a:spcBef>
          <a:spcPct val="0"/>
        </a:spcBef>
        <a:spcAft>
          <a:spcPct val="0"/>
        </a:spcAft>
        <a:tabLst>
          <a:tab pos="482588" algn="l"/>
        </a:tabLst>
        <a:defRPr sz="2667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2pPr>
      <a:lvl3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3pPr>
      <a:lvl4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4pPr>
      <a:lvl5pPr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5pPr>
      <a:lvl6pPr marL="609585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6pPr>
      <a:lvl7pPr marL="1219170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7pPr>
      <a:lvl8pPr marL="1828754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8pPr>
      <a:lvl9pPr marL="2438339" algn="l" defTabSz="1193770" rtl="0" eaLnBrk="1" fontAlgn="base" hangingPunct="1">
        <a:spcBef>
          <a:spcPct val="0"/>
        </a:spcBef>
        <a:spcAft>
          <a:spcPct val="0"/>
        </a:spcAft>
        <a:defRPr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2133" baseline="0">
          <a:solidFill>
            <a:schemeClr val="tx1"/>
          </a:solidFill>
          <a:latin typeface="+mn-lt"/>
          <a:ea typeface="+mn-ea"/>
          <a:cs typeface="+mn-cs"/>
        </a:defRPr>
      </a:lvl1pPr>
      <a:lvl2pPr marL="258227" indent="-256111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2133" baseline="0">
          <a:solidFill>
            <a:schemeClr val="tx1"/>
          </a:solidFill>
          <a:latin typeface="+mn-lt"/>
        </a:defRPr>
      </a:lvl2pPr>
      <a:lvl3pPr marL="609585" indent="-34924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2133" baseline="0">
          <a:solidFill>
            <a:schemeClr val="tx1"/>
          </a:solidFill>
          <a:latin typeface="+mn-lt"/>
        </a:defRPr>
      </a:lvl3pPr>
      <a:lvl4pPr marL="819130" indent="-207428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2133" baseline="0">
          <a:solidFill>
            <a:schemeClr val="tx1"/>
          </a:solidFill>
          <a:latin typeface="+mn-lt"/>
        </a:defRPr>
      </a:lvl4pPr>
      <a:lvl5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 baseline="0">
          <a:solidFill>
            <a:schemeClr val="tx1"/>
          </a:solidFill>
          <a:latin typeface="+mn-lt"/>
        </a:defRPr>
      </a:lvl5pPr>
      <a:lvl6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6pPr>
      <a:lvl7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7pPr>
      <a:lvl8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8pPr>
      <a:lvl9pPr marL="999719" indent="-173562" algn="l" defTabSz="119377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3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6002" y="4290049"/>
            <a:ext cx="5815103" cy="736740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4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风险管理部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4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Jerry Cheng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4" name="Rectangle 54"/>
          <p:cNvSpPr>
            <a:spLocks noGrp="1" noChangeArrowheads="1"/>
          </p:cNvSpPr>
          <p:nvPr>
            <p:ph type="ctrTitle"/>
          </p:nvPr>
        </p:nvSpPr>
        <p:spPr>
          <a:xfrm>
            <a:off x="1686188" y="3003501"/>
            <a:ext cx="8917497" cy="707886"/>
          </a:xfrm>
        </p:spPr>
        <p:txBody>
          <a:bodyPr/>
          <a:lstStyle/>
          <a:p>
            <a:r>
              <a:rPr lang="en-US" altLang="zh-CN" sz="3200" b="0" spc="300" dirty="0"/>
              <a:t>Feature Engineering based on CNN</a:t>
            </a:r>
            <a:br>
              <a:rPr lang="en-US" altLang="zh-CN" sz="1400" b="0" dirty="0"/>
            </a:br>
            <a:r>
              <a:rPr lang="en-US" altLang="zh-CN" sz="1400" b="0" dirty="0"/>
              <a:t>						</a:t>
            </a:r>
            <a:endParaRPr lang="zh-CN" altLang="en-US" sz="2000" b="1" i="1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752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EE7AE-65FD-4819-9A09-2684B18D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Transfer learning and Weight Initialization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0E472-94F3-4960-B711-FA2D9E4C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20" y="2570061"/>
            <a:ext cx="5758680" cy="37862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Weight initialization usually done with normal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Transfer learning also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Final model used transfer learning with pretrained weights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706F79-7820-4418-B87B-8C5CAEE4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FCEB47-C5EE-4183-85AE-4E810C979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69" y="1609509"/>
            <a:ext cx="3978307" cy="363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1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C6E26-B954-43A9-810E-3A020EAA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Multi-task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C75CF-5E13-43B3-AB24-16AD3C4F5F58}"/>
              </a:ext>
            </a:extLst>
          </p:cNvPr>
          <p:cNvSpPr txBox="1">
            <a:spLocks/>
          </p:cNvSpPr>
          <p:nvPr/>
        </p:nvSpPr>
        <p:spPr>
          <a:xfrm>
            <a:off x="414426" y="2791586"/>
            <a:ext cx="6373724" cy="1431163"/>
          </a:xfrm>
          <a:prstGeom prst="rect">
            <a:avLst/>
          </a:prstGeom>
        </p:spPr>
        <p:txBody>
          <a:bodyPr/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Multiple tasks in the same 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Usual models have only one output and SoftMax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Final model used multiple task specific fully connected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950" kern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80CA33-835E-473D-A518-987B18EA47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593212"/>
            <a:ext cx="4584065" cy="36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37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4ABC6-2B3A-417B-9AFC-A208EC0B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to Train – Stochastic Gradient Descent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8C2205-8663-4706-B39E-4C1A9DDC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75" y="1760476"/>
            <a:ext cx="5269061" cy="34134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Forward propagation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sz="1950" dirty="0"/>
              <a:t>Model output calculated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Loss calculation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sz="1950" dirty="0"/>
              <a:t>Model output compared to expected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Backpropagation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sz="1950" dirty="0"/>
              <a:t>Weight gradients calculated using chain rule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Optimization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sz="1950" dirty="0"/>
              <a:t>Weight = weight – learning rate * gradient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166DD7-613A-416C-B76E-83AC82E8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470" y="1828925"/>
            <a:ext cx="6096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5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9026F-3F0F-4AF3-9FF1-CD1421D0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2A379-871E-47A0-BEF1-B33D9961F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361" y="2698322"/>
            <a:ext cx="5723553" cy="22326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Python based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Developed by Facebook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Utilizes power of GPUs for tensors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Deep learning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Autograd</a:t>
            </a:r>
            <a:r>
              <a:rPr lang="en-US" altLang="zh-CN" dirty="0"/>
              <a:t>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Dynamic computation graph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7E50D4-55EA-4146-9798-B188D0AB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1BCBC-2BB5-428A-A88C-1F7A80608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16" y="2050990"/>
            <a:ext cx="2620354" cy="26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1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C0E7B-9D7D-49AB-B395-E087ED52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B2E9A-E9FA-4325-A588-E5E9422B9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60" y="1113099"/>
            <a:ext cx="5333746" cy="6564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myDataset</a:t>
            </a:r>
            <a:r>
              <a:rPr lang="en-US" altLang="zh-CN" dirty="0"/>
              <a:t> – inherits map style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3BC765-AED1-48F6-8222-EC8A88B8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8519A-9E12-48B8-9BE1-97301372822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75" y="1566985"/>
            <a:ext cx="6990715" cy="2667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66EEBC-07BA-4AE7-AA0A-BA3309053EA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96" y="4838556"/>
            <a:ext cx="6903770" cy="217171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3C1CEF0-E248-40C6-9024-C347074ABCFD}"/>
              </a:ext>
            </a:extLst>
          </p:cNvPr>
          <p:cNvSpPr txBox="1">
            <a:spLocks/>
          </p:cNvSpPr>
          <p:nvPr/>
        </p:nvSpPr>
        <p:spPr bwMode="auto">
          <a:xfrm>
            <a:off x="2983896" y="4495055"/>
            <a:ext cx="5333746" cy="65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nn.Conv2d – convolution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152AAF-20A6-459F-B453-A63BCCC5C4E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79" y="5820805"/>
            <a:ext cx="5177828" cy="182881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7D4EAD3-EB42-41B5-A306-FEF86C5E30EB}"/>
              </a:ext>
            </a:extLst>
          </p:cNvPr>
          <p:cNvSpPr txBox="1">
            <a:spLocks/>
          </p:cNvSpPr>
          <p:nvPr/>
        </p:nvSpPr>
        <p:spPr bwMode="auto">
          <a:xfrm>
            <a:off x="2983896" y="5332067"/>
            <a:ext cx="4627865" cy="65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nn.MaxPool2d – max pooling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4170688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C0E7B-9D7D-49AB-B395-E087ED52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B2E9A-E9FA-4325-A588-E5E9422B9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04" y="1075147"/>
            <a:ext cx="5333746" cy="4551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Loss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3BC765-AED1-48F6-8222-EC8A88B8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83B5CB-F74C-4F3B-B9F0-AE065B848F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" y="1530314"/>
            <a:ext cx="2666491" cy="2114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EE2F59-802B-4D83-BBC2-D5D6A21E4C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" y="1731609"/>
            <a:ext cx="5333746" cy="14059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186A02-C724-4A7A-8715-D2C7E4DFE05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1" y="3747887"/>
            <a:ext cx="4057680" cy="1828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1E50A18-4762-41F2-AC6F-B50D486601A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1" y="3966731"/>
            <a:ext cx="1331605" cy="165737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B3FBAC1E-CFB7-4261-A54B-778116106E0A}"/>
              </a:ext>
            </a:extLst>
          </p:cNvPr>
          <p:cNvSpPr txBox="1">
            <a:spLocks/>
          </p:cNvSpPr>
          <p:nvPr/>
        </p:nvSpPr>
        <p:spPr bwMode="auto">
          <a:xfrm>
            <a:off x="216154" y="3265324"/>
            <a:ext cx="5333746" cy="65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A1A98EBD-DFEE-49A0-AC9D-7E667ECE4099}"/>
              </a:ext>
            </a:extLst>
          </p:cNvPr>
          <p:cNvSpPr txBox="1">
            <a:spLocks/>
          </p:cNvSpPr>
          <p:nvPr/>
        </p:nvSpPr>
        <p:spPr bwMode="auto">
          <a:xfrm>
            <a:off x="6541927" y="681446"/>
            <a:ext cx="5333746" cy="262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Accuracy is a bad measure of model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Precision </a:t>
            </a:r>
            <a:r>
              <a:rPr lang="en-US" altLang="zh-CN" kern="0" dirty="0" err="1"/>
              <a:t>tp</a:t>
            </a:r>
            <a:r>
              <a:rPr lang="en-US" altLang="zh-CN" kern="0" dirty="0"/>
              <a:t>/(</a:t>
            </a:r>
            <a:r>
              <a:rPr lang="en-US" altLang="zh-CN" kern="0" dirty="0" err="1"/>
              <a:t>tp+fp</a:t>
            </a:r>
            <a:r>
              <a:rPr lang="en-US" altLang="zh-CN" kern="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Recall </a:t>
            </a:r>
            <a:r>
              <a:rPr lang="en-US" altLang="zh-CN" kern="0" dirty="0" err="1"/>
              <a:t>tp</a:t>
            </a:r>
            <a:r>
              <a:rPr lang="en-US" altLang="zh-CN" kern="0" dirty="0"/>
              <a:t>/(</a:t>
            </a:r>
            <a:r>
              <a:rPr lang="en-US" altLang="zh-CN" kern="0" dirty="0" err="1"/>
              <a:t>tp+fn</a:t>
            </a:r>
            <a:r>
              <a:rPr lang="en-US" altLang="zh-CN" kern="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 err="1"/>
              <a:t>Sklearn</a:t>
            </a:r>
            <a:r>
              <a:rPr lang="en-US" altLang="zh-CN" kern="0" dirty="0"/>
              <a:t> precision recall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Average precision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EEBD552-CBB2-424A-BA25-1D609AC98A6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2" y="2947946"/>
            <a:ext cx="3843366" cy="6572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5908F9-AA66-433A-A395-A3D6A40C87F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2" y="3598311"/>
            <a:ext cx="3495701" cy="31242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9888F08-628C-402D-8C0E-D1B16E7A9945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832" y="2244304"/>
            <a:ext cx="2160373" cy="58951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E254887-A910-40DE-A720-B8C6F12A31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1368" y="4086361"/>
            <a:ext cx="3827859" cy="25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1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75615-76C4-470D-9705-31BC11EC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FB280-E9AF-4AB2-8CD3-10186A17A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26" y="1256538"/>
            <a:ext cx="4614774" cy="13129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CelebA</a:t>
            </a:r>
            <a:r>
              <a:rPr lang="en-US" altLang="zh-CN" dirty="0"/>
              <a:t> dataset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Training 162,270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Validation 20,000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Test 20,000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8F891B-549F-4E47-807D-9C13A4C0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16</a:t>
            </a:fld>
            <a:endParaRPr lang="zh-CN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0B430C5-D765-4F6C-9D82-3A4C25289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7725"/>
              </p:ext>
            </p:extLst>
          </p:nvPr>
        </p:nvGraphicFramePr>
        <p:xfrm>
          <a:off x="339787" y="3164364"/>
          <a:ext cx="4695763" cy="9563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3843">
                  <a:extLst>
                    <a:ext uri="{9D8B030D-6E8A-4147-A177-3AD203B41FA5}">
                      <a16:colId xmlns:a16="http://schemas.microsoft.com/office/drawing/2014/main" val="962134509"/>
                    </a:ext>
                  </a:extLst>
                </a:gridCol>
                <a:gridCol w="1081750">
                  <a:extLst>
                    <a:ext uri="{9D8B030D-6E8A-4147-A177-3AD203B41FA5}">
                      <a16:colId xmlns:a16="http://schemas.microsoft.com/office/drawing/2014/main" val="3765393856"/>
                    </a:ext>
                  </a:extLst>
                </a:gridCol>
                <a:gridCol w="1178498">
                  <a:extLst>
                    <a:ext uri="{9D8B030D-6E8A-4147-A177-3AD203B41FA5}">
                      <a16:colId xmlns:a16="http://schemas.microsoft.com/office/drawing/2014/main" val="618849007"/>
                    </a:ext>
                  </a:extLst>
                </a:gridCol>
                <a:gridCol w="1161672">
                  <a:extLst>
                    <a:ext uri="{9D8B030D-6E8A-4147-A177-3AD203B41FA5}">
                      <a16:colId xmlns:a16="http://schemas.microsoft.com/office/drawing/2014/main" val="327341962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Attribute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95% precision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85% precision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AP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6073360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Eyeglasses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0.978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0.990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0.989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9710292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Heavy Makeup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0.753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0.935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0.961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1521865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Necktie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0.476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0.745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0.864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7029015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98E8185-11DF-414A-ABF2-C63636EB8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257241"/>
              </p:ext>
            </p:extLst>
          </p:nvPr>
        </p:nvGraphicFramePr>
        <p:xfrm>
          <a:off x="380281" y="4695766"/>
          <a:ext cx="4695763" cy="975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6763">
                  <a:extLst>
                    <a:ext uri="{9D8B030D-6E8A-4147-A177-3AD203B41FA5}">
                      <a16:colId xmlns:a16="http://schemas.microsoft.com/office/drawing/2014/main" val="230532870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40899142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804584669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496368320"/>
                    </a:ext>
                  </a:extLst>
                </a:gridCol>
              </a:tblGrid>
              <a:tr h="2455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Attribute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95% precision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85% precision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AP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3258795"/>
                  </a:ext>
                </a:extLst>
              </a:tr>
              <a:tr h="24346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Eyeglasses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0.979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0.987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0.988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3324539"/>
                  </a:ext>
                </a:extLst>
              </a:tr>
              <a:tr h="24346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Heavy Makeup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0.785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0.938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0.967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456398"/>
                  </a:ext>
                </a:extLst>
              </a:tr>
              <a:tr h="24346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Necktie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0.445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0.719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0.871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8275811"/>
                  </a:ext>
                </a:extLst>
              </a:tr>
            </a:tbl>
          </a:graphicData>
        </a:graphic>
      </p:graphicFrame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22CCDB5-3BA6-419E-8CF3-0ADD43A50FB5}"/>
              </a:ext>
            </a:extLst>
          </p:cNvPr>
          <p:cNvSpPr txBox="1">
            <a:spLocks/>
          </p:cNvSpPr>
          <p:nvPr/>
        </p:nvSpPr>
        <p:spPr bwMode="auto">
          <a:xfrm>
            <a:off x="339786" y="2848033"/>
            <a:ext cx="1772560" cy="32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Resnet50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ED9440C-C16C-4396-AB3A-BC942897FA37}"/>
              </a:ext>
            </a:extLst>
          </p:cNvPr>
          <p:cNvSpPr txBox="1">
            <a:spLocks/>
          </p:cNvSpPr>
          <p:nvPr/>
        </p:nvSpPr>
        <p:spPr bwMode="auto">
          <a:xfrm>
            <a:off x="380281" y="4364373"/>
            <a:ext cx="1772560" cy="32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Resnet18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6CAF9D7-32A1-4E95-819F-E1B24C5EF7E1}"/>
              </a:ext>
            </a:extLst>
          </p:cNvPr>
          <p:cNvSpPr txBox="1">
            <a:spLocks/>
          </p:cNvSpPr>
          <p:nvPr/>
        </p:nvSpPr>
        <p:spPr bwMode="auto">
          <a:xfrm>
            <a:off x="6096000" y="2569462"/>
            <a:ext cx="4614774" cy="164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Resnet50 chosen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Cutoffs: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Eyeglasses 95%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Heavy Makeup 85%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Necktie 85%</a:t>
            </a:r>
          </a:p>
        </p:txBody>
      </p:sp>
    </p:spTree>
    <p:extLst>
      <p:ext uri="{BB962C8B-B14F-4D97-AF65-F5344CB8AC3E}">
        <p14:creationId xmlns:p14="http://schemas.microsoft.com/office/powerpoint/2010/main" val="3274909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CD656-208A-4F82-AD35-4B903452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Experimentation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66FF5915-BAD2-4C22-B5FE-D87031301D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866725"/>
              </p:ext>
            </p:extLst>
          </p:nvPr>
        </p:nvGraphicFramePr>
        <p:xfrm>
          <a:off x="174545" y="1001371"/>
          <a:ext cx="5610305" cy="1198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042">
                  <a:extLst>
                    <a:ext uri="{9D8B030D-6E8A-4147-A177-3AD203B41FA5}">
                      <a16:colId xmlns:a16="http://schemas.microsoft.com/office/drawing/2014/main" val="1186231372"/>
                    </a:ext>
                  </a:extLst>
                </a:gridCol>
                <a:gridCol w="1033335">
                  <a:extLst>
                    <a:ext uri="{9D8B030D-6E8A-4147-A177-3AD203B41FA5}">
                      <a16:colId xmlns:a16="http://schemas.microsoft.com/office/drawing/2014/main" val="1100837855"/>
                    </a:ext>
                  </a:extLst>
                </a:gridCol>
                <a:gridCol w="1125307">
                  <a:extLst>
                    <a:ext uri="{9D8B030D-6E8A-4147-A177-3AD203B41FA5}">
                      <a16:colId xmlns:a16="http://schemas.microsoft.com/office/drawing/2014/main" val="3752290353"/>
                    </a:ext>
                  </a:extLst>
                </a:gridCol>
                <a:gridCol w="1120574">
                  <a:extLst>
                    <a:ext uri="{9D8B030D-6E8A-4147-A177-3AD203B41FA5}">
                      <a16:colId xmlns:a16="http://schemas.microsoft.com/office/drawing/2014/main" val="2481502184"/>
                    </a:ext>
                  </a:extLst>
                </a:gridCol>
                <a:gridCol w="1107047">
                  <a:extLst>
                    <a:ext uri="{9D8B030D-6E8A-4147-A177-3AD203B41FA5}">
                      <a16:colId xmlns:a16="http://schemas.microsoft.com/office/drawing/2014/main" val="25298405"/>
                    </a:ext>
                  </a:extLst>
                </a:gridCol>
              </a:tblGrid>
              <a:tr h="36971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Attribute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Flag = 0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Flag = 1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Ratio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% with attribute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3994534"/>
                  </a:ext>
                </a:extLst>
              </a:tr>
              <a:tr h="27617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Eyeglasses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5.36%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3.71%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0.692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13.4%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18964"/>
                  </a:ext>
                </a:extLst>
              </a:tr>
              <a:tr h="27617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Heavy Makeup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5.16%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3.75%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0.725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1.7%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5740362"/>
                  </a:ext>
                </a:extLst>
              </a:tr>
              <a:tr h="27617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Necktie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5.14%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4.25%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0.827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0.23%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6353871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922B05-28C9-418D-B4A3-463D7B4C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953E263-7A84-4F4B-B9A8-5E8231FEA8E8}"/>
              </a:ext>
            </a:extLst>
          </p:cNvPr>
          <p:cNvSpPr txBox="1">
            <a:spLocks/>
          </p:cNvSpPr>
          <p:nvPr/>
        </p:nvSpPr>
        <p:spPr bwMode="auto">
          <a:xfrm>
            <a:off x="161986" y="2323338"/>
            <a:ext cx="5813506" cy="65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Flag = 0 means attribute flagged as negative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Flag = 1 means attribute flagged is positive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1102869-E5D7-459E-A6AD-099A22461D3A}"/>
              </a:ext>
            </a:extLst>
          </p:cNvPr>
          <p:cNvSpPr txBox="1">
            <a:spLocks/>
          </p:cNvSpPr>
          <p:nvPr/>
        </p:nvSpPr>
        <p:spPr bwMode="auto">
          <a:xfrm>
            <a:off x="161986" y="3230378"/>
            <a:ext cx="5813505" cy="229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People flagged with heavy makeup 27.5% less likely to have overdue loans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People flagged with necktie 17.3% less likely to have overdue loans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People flagged with eyeglasses 30.8% less likely to have overdue loans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kern="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095ABB9-1720-40F0-9B5A-039D76C6AEB9}"/>
              </a:ext>
            </a:extLst>
          </p:cNvPr>
          <p:cNvSpPr txBox="1">
            <a:spLocks/>
          </p:cNvSpPr>
          <p:nvPr/>
        </p:nvSpPr>
        <p:spPr bwMode="auto">
          <a:xfrm>
            <a:off x="6073965" y="886693"/>
            <a:ext cx="5813505" cy="131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Not enough people had heavy makeup or necktie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Eyeglasses added to old risk model using logistic regression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6A6CCE2-D5BC-4C60-B975-D762FD1BE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843844"/>
              </p:ext>
            </p:extLst>
          </p:nvPr>
        </p:nvGraphicFramePr>
        <p:xfrm>
          <a:off x="6096000" y="2359762"/>
          <a:ext cx="5740401" cy="1146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7250">
                  <a:extLst>
                    <a:ext uri="{9D8B030D-6E8A-4147-A177-3AD203B41FA5}">
                      <a16:colId xmlns:a16="http://schemas.microsoft.com/office/drawing/2014/main" val="3810754285"/>
                    </a:ext>
                  </a:extLst>
                </a:gridCol>
                <a:gridCol w="1118880">
                  <a:extLst>
                    <a:ext uri="{9D8B030D-6E8A-4147-A177-3AD203B41FA5}">
                      <a16:colId xmlns:a16="http://schemas.microsoft.com/office/drawing/2014/main" val="3805288021"/>
                    </a:ext>
                  </a:extLst>
                </a:gridCol>
                <a:gridCol w="1191534">
                  <a:extLst>
                    <a:ext uri="{9D8B030D-6E8A-4147-A177-3AD203B41FA5}">
                      <a16:colId xmlns:a16="http://schemas.microsoft.com/office/drawing/2014/main" val="621374106"/>
                    </a:ext>
                  </a:extLst>
                </a:gridCol>
                <a:gridCol w="1173544">
                  <a:extLst>
                    <a:ext uri="{9D8B030D-6E8A-4147-A177-3AD203B41FA5}">
                      <a16:colId xmlns:a16="http://schemas.microsoft.com/office/drawing/2014/main" val="1434200206"/>
                    </a:ext>
                  </a:extLst>
                </a:gridCol>
                <a:gridCol w="1109193">
                  <a:extLst>
                    <a:ext uri="{9D8B030D-6E8A-4147-A177-3AD203B41FA5}">
                      <a16:colId xmlns:a16="http://schemas.microsoft.com/office/drawing/2014/main" val="3241933870"/>
                    </a:ext>
                  </a:extLst>
                </a:gridCol>
              </a:tblGrid>
              <a:tr h="3262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Metric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Original model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Modified model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Lift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Lift 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791032"/>
                  </a:ext>
                </a:extLst>
              </a:tr>
              <a:tr h="27353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Top 10%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19.42%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19.72%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0.3%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1.54%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2489811"/>
                  </a:ext>
                </a:extLst>
              </a:tr>
              <a:tr h="27353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Top 20%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34.77%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35.04%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0.27%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0.77%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5369218"/>
                  </a:ext>
                </a:extLst>
              </a:tr>
              <a:tr h="27353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K-S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21.67%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22.24%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0.57%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2.63%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87868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469E6CA-5691-4DE0-94A0-B135B8D2F269}"/>
              </a:ext>
            </a:extLst>
          </p:cNvPr>
          <p:cNvSpPr txBox="1"/>
          <p:nvPr/>
        </p:nvSpPr>
        <p:spPr>
          <a:xfrm>
            <a:off x="5907088" y="3793051"/>
            <a:ext cx="6118224" cy="1403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13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People in top </a:t>
            </a:r>
            <a:r>
              <a:rPr lang="en-US" altLang="zh-CN" sz="213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10% of risk levels which had overdue loans went from 19.42% to 19.72% </a:t>
            </a:r>
          </a:p>
          <a:p>
            <a:pPr marL="342900" indent="-34290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13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13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op 20 % increased from 34.77 to 35.</a:t>
            </a:r>
            <a:r>
              <a:rPr lang="en-MO" altLang="zh-CN" sz="213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04</a:t>
            </a:r>
            <a:endParaRPr lang="en-US" altLang="zh-CN" sz="213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MO" altLang="zh-CN" sz="213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K-S increased from 21.67% to 22.24%, </a:t>
            </a:r>
            <a:endParaRPr lang="zh-CN" altLang="zh-CN" sz="213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253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39C06-43CB-4C8F-8C3E-D07A5AFE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5FA8E-954B-4515-A6C1-2FDF76D49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502" y="2939250"/>
            <a:ext cx="9996452" cy="6564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CNNs can successfully extract features to improve the risk model performance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7CB145-A17C-4160-A2BF-BDDBD4FF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14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A37D1-FB6F-491C-9F31-D182C1ED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304B6-F13D-4D9E-8B2D-EEE216BF9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40" y="1572103"/>
            <a:ext cx="9556824" cy="13129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Objective: Using CNNs to extract new features from loan users to improve risk model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Approach: Convolutional Neural Network (CNN)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Dataset: </a:t>
            </a:r>
            <a:r>
              <a:rPr lang="en-US" altLang="zh-CN" dirty="0" err="1"/>
              <a:t>CelebA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1177B8-B15D-4D16-9738-47E493AE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9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FB7FD-2178-4F41-AA4F-C815AA84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Advantages and Structure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E3D6CA-9D8C-42E2-BEBE-0E8B25C6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7992BF-6EE5-4262-A503-74C26C2A5AFD}"/>
              </a:ext>
            </a:extLst>
          </p:cNvPr>
          <p:cNvSpPr txBox="1">
            <a:spLocks/>
          </p:cNvSpPr>
          <p:nvPr/>
        </p:nvSpPr>
        <p:spPr bwMode="auto">
          <a:xfrm>
            <a:off x="545315" y="906414"/>
            <a:ext cx="4232214" cy="229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213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8227" indent="-256111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2133" baseline="0">
                <a:solidFill>
                  <a:schemeClr val="tx1"/>
                </a:solidFill>
                <a:latin typeface="+mn-lt"/>
              </a:defRPr>
            </a:lvl2pPr>
            <a:lvl3pPr marL="609585" indent="-34924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2133" baseline="0">
                <a:solidFill>
                  <a:schemeClr val="tx1"/>
                </a:solidFill>
                <a:latin typeface="+mn-lt"/>
              </a:defRPr>
            </a:lvl3pPr>
            <a:lvl4pPr marL="819130" indent="-207428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2133" baseline="0">
                <a:solidFill>
                  <a:schemeClr val="tx1"/>
                </a:solidFill>
                <a:latin typeface="+mn-lt"/>
              </a:defRPr>
            </a:lvl4pPr>
            <a:lvl5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solidFill>
                  <a:schemeClr val="tx1"/>
                </a:solidFill>
                <a:latin typeface="+mn-lt"/>
              </a:defRPr>
            </a:lvl5pPr>
            <a:lvl6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6pPr>
            <a:lvl7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7pPr>
            <a:lvl8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8pPr>
            <a:lvl9pPr marL="999719" indent="-173562" algn="l" defTabSz="119377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Used for image classification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Representation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Retains image spatial information (no flattening)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kern="0" dirty="0"/>
              <a:t>Less parameters than fully connected net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F99C3D-7A48-4EDC-962A-E2002A0C6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60" y="476250"/>
            <a:ext cx="6168225" cy="3185721"/>
          </a:xfrm>
          <a:prstGeom prst="rect">
            <a:avLst/>
          </a:prstGeom>
        </p:spPr>
      </p:pic>
      <p:pic>
        <p:nvPicPr>
          <p:cNvPr id="10" name="图片 9" descr="Image for post">
            <a:extLst>
              <a:ext uri="{FF2B5EF4-FFF2-40B4-BE49-F238E27FC236}">
                <a16:creationId xmlns:a16="http://schemas.microsoft.com/office/drawing/2014/main" id="{ED5F2C53-47D4-4268-928F-399E7562D1C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6" y="3456775"/>
            <a:ext cx="6760107" cy="32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4957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08E3E-4F68-48C1-AEB0-6B987082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8166CC-B557-49AF-B33D-B19DE0DA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537" y="1253133"/>
            <a:ext cx="5203864" cy="16411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Kernel moves across input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Creates new features through convolution operation(output feature maps)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Multiple kernels used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81446B-FE06-476F-B854-320DF7987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52" y="2386443"/>
            <a:ext cx="501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B65CE-9283-4181-ABFF-3D20B695C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11988"/>
            <a:ext cx="4880020" cy="746125"/>
          </a:xfrm>
        </p:spPr>
        <p:txBody>
          <a:bodyPr/>
          <a:lstStyle/>
          <a:p>
            <a:r>
              <a:rPr lang="en-US" altLang="zh-CN" dirty="0"/>
              <a:t>Non-linearization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487881-8EB2-415A-AFA7-B45DA323B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834" y="1558113"/>
            <a:ext cx="5181600" cy="13129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Most real world patterns non-linear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ReLU</a:t>
            </a:r>
            <a:r>
              <a:rPr lang="en-US" altLang="zh-CN" dirty="0"/>
              <a:t>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Sigmoid function has gradient saturation and gradient vanishing (chain rule)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F60B0-132D-4998-80E2-06661DDF7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573" y="3670803"/>
            <a:ext cx="2608017" cy="1742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内容占位符 5" descr="ReLU : Not a Differentiable Function: Why used in Gradient Based ...">
            <a:extLst>
              <a:ext uri="{FF2B5EF4-FFF2-40B4-BE49-F238E27FC236}">
                <a16:creationId xmlns:a16="http://schemas.microsoft.com/office/drawing/2014/main" id="{579348D9-A40F-4EAC-A90D-3F814D590B4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13" y="601075"/>
            <a:ext cx="2952683" cy="212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2536E3B-8D10-4854-B5FF-D5D2D2540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5" y="3429000"/>
            <a:ext cx="6926367" cy="23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84BA9-022C-4ACE-A4EE-68C6FF5D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F0F92ECD-D049-4840-A772-F2AED7B6233D}"/>
              </a:ext>
            </a:extLst>
          </p:cNvPr>
          <p:cNvSpPr txBox="1">
            <a:spLocks/>
          </p:cNvSpPr>
          <p:nvPr/>
        </p:nvSpPr>
        <p:spPr>
          <a:xfrm>
            <a:off x="1207927" y="2544555"/>
            <a:ext cx="5181600" cy="196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30" dirty="0"/>
              <a:t>Decreases output size</a:t>
            </a:r>
            <a:r>
              <a:rPr lang="zh-CN" altLang="en-US" sz="2130" dirty="0"/>
              <a:t> </a:t>
            </a:r>
            <a:r>
              <a:rPr lang="en-US" altLang="zh-CN" sz="2130" dirty="0"/>
              <a:t>which</a:t>
            </a:r>
            <a:r>
              <a:rPr lang="zh-CN" altLang="en-US" sz="2130" dirty="0"/>
              <a:t> </a:t>
            </a:r>
            <a:r>
              <a:rPr lang="en-US" altLang="zh-CN" sz="2130" dirty="0"/>
              <a:t>lowers</a:t>
            </a:r>
            <a:r>
              <a:rPr lang="zh-CN" altLang="en-US" sz="2130" dirty="0"/>
              <a:t> </a:t>
            </a:r>
            <a:r>
              <a:rPr lang="en-US" altLang="zh-CN" sz="2130" dirty="0"/>
              <a:t>computational power</a:t>
            </a:r>
          </a:p>
          <a:p>
            <a:r>
              <a:rPr lang="en-US" altLang="zh-CN" sz="2130" dirty="0"/>
              <a:t>Max pooling</a:t>
            </a:r>
          </a:p>
          <a:p>
            <a:r>
              <a:rPr lang="en-US" altLang="zh-CN" sz="2130" dirty="0"/>
              <a:t>Average pooling</a:t>
            </a:r>
          </a:p>
        </p:txBody>
      </p:sp>
      <p:pic>
        <p:nvPicPr>
          <p:cNvPr id="6" name="图片 5" descr="Image for post">
            <a:extLst>
              <a:ext uri="{FF2B5EF4-FFF2-40B4-BE49-F238E27FC236}">
                <a16:creationId xmlns:a16="http://schemas.microsoft.com/office/drawing/2014/main" id="{CED7EF8B-D0D8-425E-AEF6-F7D554EC78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34" y="1756410"/>
            <a:ext cx="4541520" cy="33451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061F2E0-C4A7-43B8-A955-6382F4DA3F5F}"/>
              </a:ext>
            </a:extLst>
          </p:cNvPr>
          <p:cNvSpPr txBox="1">
            <a:spLocks/>
          </p:cNvSpPr>
          <p:nvPr/>
        </p:nvSpPr>
        <p:spPr bwMode="auto">
          <a:xfrm>
            <a:off x="753761" y="290694"/>
            <a:ext cx="4880020" cy="4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119377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482588" algn="l"/>
              </a:tabLst>
              <a:defRPr sz="2667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193770" rtl="0" eaLnBrk="1" fontAlgn="base" hangingPunct="1">
              <a:spcBef>
                <a:spcPct val="0"/>
              </a:spcBef>
              <a:spcAft>
                <a:spcPct val="0"/>
              </a:spcAft>
              <a:defRPr sz="2533" b="1">
                <a:solidFill>
                  <a:schemeClr val="tx2"/>
                </a:solidFill>
                <a:latin typeface="Arial" charset="0"/>
              </a:defRPr>
            </a:lvl2pPr>
            <a:lvl3pPr algn="l" defTabSz="1193770" rtl="0" eaLnBrk="1" fontAlgn="base" hangingPunct="1">
              <a:spcBef>
                <a:spcPct val="0"/>
              </a:spcBef>
              <a:spcAft>
                <a:spcPct val="0"/>
              </a:spcAft>
              <a:defRPr sz="2533" b="1">
                <a:solidFill>
                  <a:schemeClr val="tx2"/>
                </a:solidFill>
                <a:latin typeface="Arial" charset="0"/>
              </a:defRPr>
            </a:lvl3pPr>
            <a:lvl4pPr algn="l" defTabSz="1193770" rtl="0" eaLnBrk="1" fontAlgn="base" hangingPunct="1">
              <a:spcBef>
                <a:spcPct val="0"/>
              </a:spcBef>
              <a:spcAft>
                <a:spcPct val="0"/>
              </a:spcAft>
              <a:defRPr sz="2533" b="1">
                <a:solidFill>
                  <a:schemeClr val="tx2"/>
                </a:solidFill>
                <a:latin typeface="Arial" charset="0"/>
              </a:defRPr>
            </a:lvl4pPr>
            <a:lvl5pPr algn="l" defTabSz="1193770" rtl="0" eaLnBrk="1" fontAlgn="base" hangingPunct="1">
              <a:spcBef>
                <a:spcPct val="0"/>
              </a:spcBef>
              <a:spcAft>
                <a:spcPct val="0"/>
              </a:spcAft>
              <a:defRPr sz="2533" b="1">
                <a:solidFill>
                  <a:schemeClr val="tx2"/>
                </a:solidFill>
                <a:latin typeface="Arial" charset="0"/>
              </a:defRPr>
            </a:lvl5pPr>
            <a:lvl6pPr marL="609585" algn="l" defTabSz="1193770" rtl="0" eaLnBrk="1" fontAlgn="base" hangingPunct="1">
              <a:spcBef>
                <a:spcPct val="0"/>
              </a:spcBef>
              <a:spcAft>
                <a:spcPct val="0"/>
              </a:spcAft>
              <a:defRPr sz="2533" b="1">
                <a:solidFill>
                  <a:schemeClr val="tx2"/>
                </a:solidFill>
                <a:latin typeface="Arial" charset="0"/>
              </a:defRPr>
            </a:lvl6pPr>
            <a:lvl7pPr marL="1219170" algn="l" defTabSz="1193770" rtl="0" eaLnBrk="1" fontAlgn="base" hangingPunct="1">
              <a:spcBef>
                <a:spcPct val="0"/>
              </a:spcBef>
              <a:spcAft>
                <a:spcPct val="0"/>
              </a:spcAft>
              <a:defRPr sz="2533" b="1">
                <a:solidFill>
                  <a:schemeClr val="tx2"/>
                </a:solidFill>
                <a:latin typeface="Arial" charset="0"/>
              </a:defRPr>
            </a:lvl7pPr>
            <a:lvl8pPr marL="1828754" algn="l" defTabSz="1193770" rtl="0" eaLnBrk="1" fontAlgn="base" hangingPunct="1">
              <a:spcBef>
                <a:spcPct val="0"/>
              </a:spcBef>
              <a:spcAft>
                <a:spcPct val="0"/>
              </a:spcAft>
              <a:defRPr sz="2533" b="1">
                <a:solidFill>
                  <a:schemeClr val="tx2"/>
                </a:solidFill>
                <a:latin typeface="Arial" charset="0"/>
              </a:defRPr>
            </a:lvl8pPr>
            <a:lvl9pPr marL="2438339" algn="l" defTabSz="1193770" rtl="0" eaLnBrk="1" fontAlgn="base" hangingPunct="1">
              <a:spcBef>
                <a:spcPct val="0"/>
              </a:spcBef>
              <a:spcAft>
                <a:spcPct val="0"/>
              </a:spcAft>
              <a:defRPr sz="2533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Pooling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547253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42FA4-637D-49DF-896F-44B7D1BB6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Fully Connected 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3FFEF-E812-4CB2-838E-9FF55BBFB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64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All features flattened into single 1D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Output passed through SoftMax for probabilities</a:t>
            </a:r>
            <a:endParaRPr lang="zh-CN" altLang="en-US" dirty="0"/>
          </a:p>
        </p:txBody>
      </p:sp>
      <p:pic>
        <p:nvPicPr>
          <p:cNvPr id="5" name="图片 4" descr="Image for post">
            <a:extLst>
              <a:ext uri="{FF2B5EF4-FFF2-40B4-BE49-F238E27FC236}">
                <a16:creationId xmlns:a16="http://schemas.microsoft.com/office/drawing/2014/main" id="{9705563B-B19F-4BE7-AFB3-56F83ECF62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370" y="2619223"/>
            <a:ext cx="6959260" cy="3513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661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919DD-0B4F-430B-B1A2-47C30CBF7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CB1A1-1AE5-4FFD-998E-149F705D1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15" y="1909936"/>
            <a:ext cx="5853024" cy="13129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Degradation problem in deep CNNs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Deeper CNNs start having worse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Gradient vanishing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F9AB22-F352-410D-B5B1-B41019BA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5EDCF-A0F0-46EC-AB32-5E09028FDA2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1B5B4C-8C24-42F7-B2BE-22FD5F70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31" y="2682327"/>
            <a:ext cx="6676715" cy="23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44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23DF6-8260-4C3D-990F-79A0144C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en-US" altLang="zh-CN" dirty="0"/>
              <a:t> Structure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23836-FC5C-4E51-A66E-77331EF9E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7225" cy="21568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Skip connections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sz="1950" dirty="0"/>
              <a:t>Eases gradient vanishing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sz="1950" dirty="0"/>
              <a:t>Layers furthest away from loss still influence loss directly</a:t>
            </a:r>
          </a:p>
          <a:p>
            <a:pPr marL="601127" lvl="1" indent="-342900">
              <a:buFont typeface="Arial" panose="020B0604020202020204" pitchFamily="34" charset="0"/>
              <a:buChar char="•"/>
            </a:pPr>
            <a:r>
              <a:rPr lang="en-US" altLang="zh-CN" sz="1950" dirty="0"/>
              <a:t>Gradients for first layer partially calculated directly against loss</a:t>
            </a:r>
          </a:p>
          <a:p>
            <a:endParaRPr lang="zh-CN" altLang="en-US" dirty="0"/>
          </a:p>
        </p:txBody>
      </p:sp>
      <p:pic>
        <p:nvPicPr>
          <p:cNvPr id="4" name="图片 3" descr="你必须要知道CNN模型：ResNet - 知乎">
            <a:extLst>
              <a:ext uri="{FF2B5EF4-FFF2-40B4-BE49-F238E27FC236}">
                <a16:creationId xmlns:a16="http://schemas.microsoft.com/office/drawing/2014/main" id="{9BA1C0DD-43F9-4F11-A968-29096B8654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49" y="212251"/>
            <a:ext cx="3178369" cy="623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ResNet (34, 50, 101): Residual CNNs for Image Classification Tasks">
            <a:extLst>
              <a:ext uri="{FF2B5EF4-FFF2-40B4-BE49-F238E27FC236}">
                <a16:creationId xmlns:a16="http://schemas.microsoft.com/office/drawing/2014/main" id="{4BA6AA50-00CE-4D21-8F1E-AEAA991EDDD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35" y="4234848"/>
            <a:ext cx="3099095" cy="1783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4185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LLVZqPdNEuYBbc67j_Mk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LLVZqPdNEuYBbc67j_Mk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LLVZqPdNEuYBbc67j_Mk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_Xiaoying">
  <a:themeElements>
    <a:clrScheme name="xiaoying 01">
      <a:dk1>
        <a:srgbClr val="282828"/>
      </a:dk1>
      <a:lt1>
        <a:srgbClr val="FFFFFF"/>
      </a:lt1>
      <a:dk2>
        <a:srgbClr val="13254C"/>
      </a:dk2>
      <a:lt2>
        <a:srgbClr val="FFFFFF"/>
      </a:lt2>
      <a:accent1>
        <a:srgbClr val="D6D6D6"/>
      </a:accent1>
      <a:accent2>
        <a:srgbClr val="ADADAD"/>
      </a:accent2>
      <a:accent3>
        <a:srgbClr val="5398FC"/>
      </a:accent3>
      <a:accent4>
        <a:srgbClr val="0062FF"/>
      </a:accent4>
      <a:accent5>
        <a:srgbClr val="EA672A"/>
      </a:accent5>
      <a:accent6>
        <a:srgbClr val="13254C"/>
      </a:accent6>
      <a:hlink>
        <a:srgbClr val="5398FC"/>
      </a:hlink>
      <a:folHlink>
        <a:srgbClr val="0062FF"/>
      </a:folHlink>
    </a:clrScheme>
    <a:fontScheme name="Xiaoying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Xiaoying">
  <a:themeElements>
    <a:clrScheme name="xiaoying 01">
      <a:dk1>
        <a:srgbClr val="282828"/>
      </a:dk1>
      <a:lt1>
        <a:srgbClr val="FFFFFF"/>
      </a:lt1>
      <a:dk2>
        <a:srgbClr val="13254C"/>
      </a:dk2>
      <a:lt2>
        <a:srgbClr val="FFFFFF"/>
      </a:lt2>
      <a:accent1>
        <a:srgbClr val="D6D6D6"/>
      </a:accent1>
      <a:accent2>
        <a:srgbClr val="ADADAD"/>
      </a:accent2>
      <a:accent3>
        <a:srgbClr val="5398FC"/>
      </a:accent3>
      <a:accent4>
        <a:srgbClr val="0062FF"/>
      </a:accent4>
      <a:accent5>
        <a:srgbClr val="EA672A"/>
      </a:accent5>
      <a:accent6>
        <a:srgbClr val="13254C"/>
      </a:accent6>
      <a:hlink>
        <a:srgbClr val="5398FC"/>
      </a:hlink>
      <a:folHlink>
        <a:srgbClr val="0062FF"/>
      </a:folHlink>
    </a:clrScheme>
    <a:fontScheme name="Xiaoying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Xiaoying">
  <a:themeElements>
    <a:clrScheme name="xiaoying 01">
      <a:dk1>
        <a:srgbClr val="282828"/>
      </a:dk1>
      <a:lt1>
        <a:srgbClr val="FFFFFF"/>
      </a:lt1>
      <a:dk2>
        <a:srgbClr val="13254C"/>
      </a:dk2>
      <a:lt2>
        <a:srgbClr val="FFFFFF"/>
      </a:lt2>
      <a:accent1>
        <a:srgbClr val="D6D6D6"/>
      </a:accent1>
      <a:accent2>
        <a:srgbClr val="ADADAD"/>
      </a:accent2>
      <a:accent3>
        <a:srgbClr val="5398FC"/>
      </a:accent3>
      <a:accent4>
        <a:srgbClr val="0062FF"/>
      </a:accent4>
      <a:accent5>
        <a:srgbClr val="EA672A"/>
      </a:accent5>
      <a:accent6>
        <a:srgbClr val="13254C"/>
      </a:accent6>
      <a:hlink>
        <a:srgbClr val="5398FC"/>
      </a:hlink>
      <a:folHlink>
        <a:srgbClr val="0062FF"/>
      </a:folHlink>
    </a:clrScheme>
    <a:fontScheme name="Xiaoying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41923</TotalTime>
  <Words>1093</Words>
  <Application>Microsoft Office PowerPoint</Application>
  <PresentationFormat>宽屏</PresentationFormat>
  <Paragraphs>252</Paragraphs>
  <Slides>18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微软雅黑</vt:lpstr>
      <vt:lpstr>Arial</vt:lpstr>
      <vt:lpstr>Arial Narrow</vt:lpstr>
      <vt:lpstr>5_Xiaoying</vt:lpstr>
      <vt:lpstr>Xiaoying</vt:lpstr>
      <vt:lpstr>6_Xiaoying</vt:lpstr>
      <vt:lpstr>think-cell Slide</vt:lpstr>
      <vt:lpstr>Feature Engineering based on CNN       </vt:lpstr>
      <vt:lpstr>Project Background</vt:lpstr>
      <vt:lpstr>CNN Advantages and Structure</vt:lpstr>
      <vt:lpstr>Convolution layer</vt:lpstr>
      <vt:lpstr>Non-linearization</vt:lpstr>
      <vt:lpstr>PowerPoint 演示文稿</vt:lpstr>
      <vt:lpstr>Fully Connected layer</vt:lpstr>
      <vt:lpstr>ResNet</vt:lpstr>
      <vt:lpstr>ResNet Structure</vt:lpstr>
      <vt:lpstr>Transfer learning and Weight Initialization</vt:lpstr>
      <vt:lpstr>Multi-task Learning</vt:lpstr>
      <vt:lpstr>How to Train – Stochastic Gradient Descent</vt:lpstr>
      <vt:lpstr>Pytorch</vt:lpstr>
      <vt:lpstr>Python Implementation</vt:lpstr>
      <vt:lpstr>Python Implementation</vt:lpstr>
      <vt:lpstr>Experimentation</vt:lpstr>
      <vt:lpstr>Experimentation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小赢钱包xgboost模型</dc:title>
  <dc:creator>Windows 用户</dc:creator>
  <cp:lastModifiedBy>xiaoying</cp:lastModifiedBy>
  <cp:revision>502</cp:revision>
  <dcterms:created xsi:type="dcterms:W3CDTF">2019-05-13T08:53:43Z</dcterms:created>
  <dcterms:modified xsi:type="dcterms:W3CDTF">2020-07-23T10:35:24Z</dcterms:modified>
</cp:coreProperties>
</file>